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9" r:id="rId2"/>
    <p:sldId id="263" r:id="rId3"/>
    <p:sldId id="306" r:id="rId4"/>
    <p:sldId id="260" r:id="rId5"/>
    <p:sldId id="261" r:id="rId6"/>
    <p:sldId id="264" r:id="rId7"/>
    <p:sldId id="267" r:id="rId8"/>
    <p:sldId id="30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95" d="100"/>
          <a:sy n="95" d="100"/>
        </p:scale>
        <p:origin x="67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B2A07-3BAE-438D-9FD2-3353C98A6A23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5AF68-FB05-47F7-B57D-D7DFE6B73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88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756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694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8A9CD-95BE-6AA0-A0BB-2D23B8647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A5B624-04A6-BFAF-4CB5-F6D68B478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E5097-9A96-6B97-05A2-EC985334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604E-162C-40E1-A5FC-738678F63069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5E7D3-5527-DF8D-A2AD-682FF69AB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8EE92-8C95-A632-6D3A-501F0E1E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197B3-B15C-4629-8C8A-23D1E6B01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76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29D13-AE9D-F4CA-976F-CFA1BDF4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41A22A-A4C8-BC67-5A3E-619C730CE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5ABB-BFFB-AB56-79A5-E82A34AF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604E-162C-40E1-A5FC-738678F63069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F0746-3799-DC58-2089-C6CCACB3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AB558-93DC-269C-1E7A-C4246F93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197B3-B15C-4629-8C8A-23D1E6B01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94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CD04E3-886B-01BA-C10D-394A3B9BFA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9BC81-439A-57D1-EF02-7A454A7E4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A1D54-A99D-9B10-7935-81B14B339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604E-162C-40E1-A5FC-738678F63069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2B386-9CEF-9065-DBEA-10A26DAF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97F69-8AC3-D51A-C38C-5BEA3584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197B3-B15C-4629-8C8A-23D1E6B01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34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5197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0012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4547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9776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1718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433F-296A-E0E4-8EE2-4B7FF52D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7F03D-5708-AE09-69B3-A4E10975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359EE-C2BC-D00D-69A7-9E3ABDE20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604E-162C-40E1-A5FC-738678F63069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07D49-B13B-A70A-F3C5-E73ACA48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989CC-F144-70F8-FF6C-DCE0D66E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197B3-B15C-4629-8C8A-23D1E6B01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3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23DB-75FB-A511-F7D3-7A392C18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9A509-D92D-989F-0F51-D318C3948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B68DD-9F4A-2E1A-CE30-5B0B74C7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604E-162C-40E1-A5FC-738678F63069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DC53A-DD54-9A41-81F4-8377B603B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382B9-164B-0071-2506-6294E674B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197B3-B15C-4629-8C8A-23D1E6B01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3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F537-3FE5-992A-2172-C74DCBA0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84DDF-83D6-4A86-99E7-751C4FE0BC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04EA7-0410-6083-3697-5D1955D2F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9709D-8F0F-432C-DD6E-5C02C8533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604E-162C-40E1-A5FC-738678F63069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CCBAB-09B2-7463-7CFF-C90BF22DA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8331E-C374-5CBC-52B2-6DCBD661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197B3-B15C-4629-8C8A-23D1E6B01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8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244A-254C-90DF-E48F-BA42F702E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04BE7-DF3A-859B-A37A-8AF11EC3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6B8AC-235C-EAD9-A2F5-428BFFBCA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C3B250-B192-5861-80A5-D9D789CA2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8BCFE-E0B2-3D21-21E3-9AE24196A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595460-7555-C2ED-931A-964E0677A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604E-162C-40E1-A5FC-738678F63069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05CB27-26BF-E75D-18E1-BCA22031A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3B82F4-FB08-C1D5-E582-0B425A93C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197B3-B15C-4629-8C8A-23D1E6B01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9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119C-0CE2-6AFB-C05D-6D1AB34E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8A748E-FEF2-1E9C-A17F-2FB9818BB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604E-162C-40E1-A5FC-738678F63069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9E597-95DE-E009-AE6B-2C86E7EA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533D0-E6E5-EC2F-A5D3-87206F3B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197B3-B15C-4629-8C8A-23D1E6B01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1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5DE3D3-034A-9D7B-7DDF-1FCF7E5B0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604E-162C-40E1-A5FC-738678F63069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0E4ED7-8D88-2F81-7945-CFFF0F86D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F7CE8-EE2E-83D9-AE87-17A7CF435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197B3-B15C-4629-8C8A-23D1E6B01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12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43D3-D09D-66C4-61BF-2A4F3678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0A25-65F6-D4E6-C162-EC5E764C0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B91AC-A659-C5A1-FF57-23A6369A7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2EFBE-E8D2-EA28-9209-037659CA7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604E-162C-40E1-A5FC-738678F63069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1D1F6-74A6-BAD6-6304-6FBE8317A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91846-6922-371F-0B97-B46CEE22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197B3-B15C-4629-8C8A-23D1E6B01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59DA3-9CB3-5A84-8B36-E9281DB7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D8B41B-86D7-060D-F1BA-D773CFD619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652B7-48BB-EE5E-0AD6-90409AB2E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72231-912F-3892-E6C0-E65859727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604E-162C-40E1-A5FC-738678F63069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86408-D2A9-44FB-990D-9D6267FC2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37135-451C-DB06-E246-7A65E02B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197B3-B15C-4629-8C8A-23D1E6B01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87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18F352-3062-07FE-DB4B-A5BAA9DCF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1AF36-C6F5-506E-228D-F44F23CA8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24B50-A6FA-DAEE-0CE3-0805F0A6A3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7604E-162C-40E1-A5FC-738678F63069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60402-ED43-7204-DE01-E4D2B9427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40608-A1BF-6B74-CF94-12B32FE05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197B3-B15C-4629-8C8A-23D1E6B01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6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ricks-prod-cloudfront.cloud.databricks.com/public/4027ec902e239c93eaaa8714f173bcfc/2031680714864167/2974016621370095/7603771582229407/latest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ricks-prod-cloudfront.cloud.databricks.com/public/4027ec902e239c93eaaa8714f173bcfc/2031680714864167/1785118742823927/7603771582229407/latest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97ED7-3B75-2B17-0380-FD4594532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759" y="2929757"/>
            <a:ext cx="2756000" cy="731200"/>
          </a:xfrm>
        </p:spPr>
        <p:txBody>
          <a:bodyPr/>
          <a:lstStyle/>
          <a:p>
            <a:r>
              <a:rPr lang="en-US" dirty="0">
                <a:latin typeface="Franklin Gothic Book" panose="020B0503020102020204" pitchFamily="34" charset="0"/>
              </a:rPr>
              <a:t>Ecommerce </a:t>
            </a:r>
            <a:r>
              <a:rPr lang="en-US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Sentiment Analysis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1339759" y="3818835"/>
            <a:ext cx="2756000" cy="224535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28594" indent="-228594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Ecommerce Sentiment analysis on the product reviews using natural language toolkit’s VADER lexicon model.</a:t>
            </a:r>
          </a:p>
          <a:p>
            <a:pPr marL="228594" indent="-228594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Gives an insights about the sentiments of the reviews and the overall sentiment of the dataset</a:t>
            </a:r>
            <a:endParaRPr sz="1200" dirty="0">
              <a:latin typeface="Franklin Gothic Book" panose="020B05030201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1B8DD6-C486-8E8D-D792-A11BCE1AA79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423733" y="2929757"/>
            <a:ext cx="2756000" cy="731200"/>
          </a:xfrm>
        </p:spPr>
        <p:txBody>
          <a:bodyPr/>
          <a:lstStyle/>
          <a:p>
            <a:r>
              <a:rPr lang="en-US" dirty="0">
                <a:latin typeface="Franklin Gothic Book" panose="020B0503020102020204" pitchFamily="34" charset="0"/>
              </a:rPr>
              <a:t>Social media </a:t>
            </a:r>
            <a:r>
              <a:rPr lang="en-US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reach analysis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AFDADD4-96B0-158D-D16A-FE8A157A8C9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28384" y="3818835"/>
            <a:ext cx="3051349" cy="2669428"/>
          </a:xfrm>
        </p:spPr>
        <p:txBody>
          <a:bodyPr/>
          <a:lstStyle/>
          <a:p>
            <a:pPr marL="380990" indent="-228594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A social media reach analysis tool to predict the reach of the social media account by accounting the interactions based on parameters like shares, likes, explore, saves, hashtags, etc.</a:t>
            </a:r>
          </a:p>
          <a:p>
            <a:pPr marL="380990" indent="-228594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Used skl’s passive regressor model for the analysis and identify number of unique users attracted.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E1B402-189E-FC6A-F5F4-17916EEC494F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14901" y="593367"/>
            <a:ext cx="6808832" cy="1255200"/>
          </a:xfrm>
        </p:spPr>
        <p:txBody>
          <a:bodyPr/>
          <a:lstStyle/>
          <a:p>
            <a:r>
              <a:rPr lang="en-US" dirty="0"/>
              <a:t>Projects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0836B-6DEA-3BAA-7464-2C52165BAFA9}"/>
              </a:ext>
            </a:extLst>
          </p:cNvPr>
          <p:cNvSpPr txBox="1"/>
          <p:nvPr/>
        </p:nvSpPr>
        <p:spPr>
          <a:xfrm>
            <a:off x="1912887" y="2199098"/>
            <a:ext cx="141892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Project-1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4A325-0C82-EE0B-9785-4868EA86689A}"/>
              </a:ext>
            </a:extLst>
          </p:cNvPr>
          <p:cNvSpPr txBox="1"/>
          <p:nvPr/>
        </p:nvSpPr>
        <p:spPr>
          <a:xfrm>
            <a:off x="8092271" y="2199098"/>
            <a:ext cx="141892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Project-2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A917A3C-EAF5-A16A-D7D1-F5CC97B7A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37" y="125124"/>
            <a:ext cx="7647600" cy="1255200"/>
          </a:xfrm>
        </p:spPr>
        <p:txBody>
          <a:bodyPr/>
          <a:lstStyle/>
          <a:p>
            <a:r>
              <a:rPr lang="en-US" dirty="0"/>
              <a:t>P-1  Sentiment Analysis using ML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459BCD-DDEC-46D2-DD61-908A1DE65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614902"/>
            <a:ext cx="12112487" cy="6319409"/>
          </a:xfrm>
        </p:spPr>
        <p:txBody>
          <a:bodyPr/>
          <a:lstStyle/>
          <a:p>
            <a:r>
              <a:rPr lang="en-US" sz="1600" b="1" dirty="0">
                <a:latin typeface="Franklin Gothic Book" panose="020B0503020102020204" pitchFamily="34" charset="0"/>
              </a:rPr>
              <a:t>Introduction:-</a:t>
            </a:r>
          </a:p>
          <a:p>
            <a:pPr lvl="1"/>
            <a:r>
              <a:rPr lang="en-US" sz="1600" dirty="0">
                <a:latin typeface="Franklin Gothic Book" panose="020B0503020102020204" pitchFamily="34" charset="0"/>
              </a:rPr>
              <a:t>Sentiment analysis on the eCommerce site’s product reviews dataset .</a:t>
            </a:r>
          </a:p>
          <a:p>
            <a:pPr lvl="1"/>
            <a:r>
              <a:rPr lang="en-US" sz="1600" dirty="0">
                <a:latin typeface="Franklin Gothic Book" panose="020B0503020102020204" pitchFamily="34" charset="0"/>
              </a:rPr>
              <a:t>Analyzes the sentiment of the reviews and gives us the overall sentiment of the data in the dataset (for particular product category).</a:t>
            </a:r>
          </a:p>
          <a:p>
            <a:pPr marL="817013" lvl="1" indent="0">
              <a:buNone/>
            </a:pPr>
            <a:endParaRPr lang="en-US" sz="1600" b="1" dirty="0">
              <a:latin typeface="Franklin Gothic Book" panose="020B0503020102020204" pitchFamily="34" charset="0"/>
            </a:endParaRPr>
          </a:p>
          <a:p>
            <a:r>
              <a:rPr lang="en-US" sz="1600" b="1" dirty="0">
                <a:latin typeface="Franklin Gothic Book" panose="020B0503020102020204" pitchFamily="34" charset="0"/>
              </a:rPr>
              <a:t>Resources used:- </a:t>
            </a:r>
          </a:p>
          <a:p>
            <a:pPr lvl="1"/>
            <a:r>
              <a:rPr lang="en-US" sz="1600" dirty="0">
                <a:latin typeface="Franklin Gothic Book" panose="020B0503020102020204" pitchFamily="34" charset="0"/>
              </a:rPr>
              <a:t>Databricks ML flow (for leveraging ML operations and visualizations) , Kaggle (for review dataset)</a:t>
            </a:r>
          </a:p>
          <a:p>
            <a:pPr marL="817013" lvl="1" indent="0">
              <a:buNone/>
            </a:pPr>
            <a:endParaRPr lang="en-US" sz="1600" b="1" dirty="0">
              <a:latin typeface="Franklin Gothic Book" panose="020B0503020102020204" pitchFamily="34" charset="0"/>
            </a:endParaRPr>
          </a:p>
          <a:p>
            <a:r>
              <a:rPr lang="en-US" sz="1600" b="1" dirty="0">
                <a:latin typeface="Franklin Gothic Book" panose="020B0503020102020204" pitchFamily="34" charset="0"/>
              </a:rPr>
              <a:t>Libraries used:-</a:t>
            </a:r>
          </a:p>
          <a:p>
            <a:pPr lvl="1"/>
            <a:r>
              <a:rPr lang="en-US" sz="1467" dirty="0">
                <a:latin typeface="Franklin Gothic Book" panose="020B0503020102020204" pitchFamily="34" charset="0"/>
              </a:rPr>
              <a:t>Python:- Used to leverage the important library packages and write the code for the following.</a:t>
            </a:r>
          </a:p>
          <a:p>
            <a:pPr lvl="1"/>
            <a:r>
              <a:rPr lang="en-US" sz="1467" dirty="0">
                <a:latin typeface="Franklin Gothic Book" panose="020B0503020102020204" pitchFamily="34" charset="0"/>
              </a:rPr>
              <a:t>Pandas :- Used pandas for converting the spark </a:t>
            </a:r>
            <a:r>
              <a:rPr lang="en-US" sz="1467" dirty="0" err="1">
                <a:latin typeface="Franklin Gothic Book" panose="020B0503020102020204" pitchFamily="34" charset="0"/>
              </a:rPr>
              <a:t>dataframe</a:t>
            </a:r>
            <a:r>
              <a:rPr lang="en-US" sz="1467" dirty="0">
                <a:latin typeface="Franklin Gothic Book" panose="020B0503020102020204" pitchFamily="34" charset="0"/>
              </a:rPr>
              <a:t> to pandas </a:t>
            </a:r>
            <a:r>
              <a:rPr lang="en-US" sz="1467" dirty="0" err="1">
                <a:latin typeface="Franklin Gothic Book" panose="020B0503020102020204" pitchFamily="34" charset="0"/>
              </a:rPr>
              <a:t>dataframe</a:t>
            </a:r>
            <a:r>
              <a:rPr lang="en-US" sz="1467" dirty="0">
                <a:latin typeface="Franklin Gothic Book" panose="020B0503020102020204" pitchFamily="34" charset="0"/>
              </a:rPr>
              <a:t> , allowing easy data manipulation and analysis using python. </a:t>
            </a:r>
          </a:p>
          <a:p>
            <a:pPr lvl="1"/>
            <a:r>
              <a:rPr lang="en-US" sz="1467" dirty="0" err="1">
                <a:latin typeface="Franklin Gothic Book" panose="020B0503020102020204" pitchFamily="34" charset="0"/>
              </a:rPr>
              <a:t>Nltk</a:t>
            </a:r>
            <a:r>
              <a:rPr lang="en-US" sz="1467" dirty="0">
                <a:latin typeface="Franklin Gothic Book" panose="020B0503020102020204" pitchFamily="34" charset="0"/>
              </a:rPr>
              <a:t>:- Natural language toolkit was used to </a:t>
            </a:r>
            <a:r>
              <a:rPr lang="en-IN" sz="1467" b="1" dirty="0" err="1">
                <a:latin typeface="Franklin Gothic Book" panose="020B0503020102020204" pitchFamily="34" charset="0"/>
              </a:rPr>
              <a:t>acces</a:t>
            </a:r>
            <a:r>
              <a:rPr lang="en-IN" sz="1467" b="1" dirty="0">
                <a:latin typeface="Franklin Gothic Book" panose="020B0503020102020204" pitchFamily="34" charset="0"/>
              </a:rPr>
              <a:t> a predefined list of </a:t>
            </a:r>
            <a:r>
              <a:rPr lang="en-IN" sz="1467" b="1" dirty="0" err="1">
                <a:latin typeface="Franklin Gothic Book" panose="020B0503020102020204" pitchFamily="34" charset="0"/>
              </a:rPr>
              <a:t>stopwords</a:t>
            </a:r>
            <a:r>
              <a:rPr lang="en-IN" sz="1467" dirty="0">
                <a:latin typeface="Franklin Gothic Book" panose="020B0503020102020204" pitchFamily="34" charset="0"/>
              </a:rPr>
              <a:t> to filter out common, less informative words.</a:t>
            </a:r>
          </a:p>
          <a:p>
            <a:pPr lvl="2"/>
            <a:r>
              <a:rPr lang="en-IN" sz="1467" b="1" dirty="0">
                <a:latin typeface="Franklin Gothic Book" panose="020B0503020102020204" pitchFamily="34" charset="0"/>
              </a:rPr>
              <a:t>Performing stemming</a:t>
            </a:r>
            <a:r>
              <a:rPr lang="en-IN" sz="1467" dirty="0">
                <a:latin typeface="Franklin Gothic Book" panose="020B0503020102020204" pitchFamily="34" charset="0"/>
              </a:rPr>
              <a:t> to normalize words and reduce them to their root forms, which aids in text analysis and ensures that different forms of the same word are treated as equivalent.</a:t>
            </a:r>
            <a:endParaRPr lang="en-US" sz="1467" dirty="0">
              <a:latin typeface="Franklin Gothic Book" panose="020B0503020102020204" pitchFamily="34" charset="0"/>
            </a:endParaRPr>
          </a:p>
          <a:p>
            <a:pPr lvl="1"/>
            <a:endParaRPr lang="en-US" sz="1467" dirty="0">
              <a:latin typeface="Franklin Gothic Book" panose="020B0503020102020204" pitchFamily="34" charset="0"/>
            </a:endParaRPr>
          </a:p>
        </p:txBody>
      </p:sp>
      <p:cxnSp>
        <p:nvCxnSpPr>
          <p:cNvPr id="222" name="Google Shape;222;p45"/>
          <p:cNvCxnSpPr>
            <a:cxnSpLocks/>
          </p:cNvCxnSpPr>
          <p:nvPr/>
        </p:nvCxnSpPr>
        <p:spPr>
          <a:xfrm>
            <a:off x="391035" y="703580"/>
            <a:ext cx="662731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905E3-FDA7-67DE-DBC1-CD5A496D1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87" y="203200"/>
            <a:ext cx="11882783" cy="6343373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IN" sz="1467" dirty="0">
                <a:latin typeface="Franklin Gothic Book" panose="020B0503020102020204" pitchFamily="34" charset="0"/>
              </a:rPr>
              <a:t>nltk.download('</a:t>
            </a:r>
            <a:r>
              <a:rPr lang="en-IN" sz="1467" dirty="0" err="1">
                <a:latin typeface="Franklin Gothic Book" panose="020B0503020102020204" pitchFamily="34" charset="0"/>
              </a:rPr>
              <a:t>vader_lexicon</a:t>
            </a:r>
            <a:r>
              <a:rPr lang="en-IN" sz="1467" dirty="0">
                <a:latin typeface="Franklin Gothic Book" panose="020B0503020102020204" pitchFamily="34" charset="0"/>
              </a:rPr>
              <a:t>') - Used to import the Vader lexicon model for sentiment analysis</a:t>
            </a:r>
          </a:p>
          <a:p>
            <a:pPr lvl="1">
              <a:lnSpc>
                <a:spcPct val="150000"/>
              </a:lnSpc>
            </a:pPr>
            <a:r>
              <a:rPr lang="en-IN" sz="1467" dirty="0">
                <a:latin typeface="Franklin Gothic Book" panose="020B0503020102020204" pitchFamily="34" charset="0"/>
              </a:rPr>
              <a:t>re (regular expressions) - Used for pattern matching and text manipulation with regular expressions to search for patterns and perform text replacements.</a:t>
            </a:r>
          </a:p>
          <a:p>
            <a:pPr lvl="1">
              <a:lnSpc>
                <a:spcPct val="150000"/>
              </a:lnSpc>
            </a:pPr>
            <a:r>
              <a:rPr lang="en-IN" dirty="0" err="1">
                <a:latin typeface="Franklin Gothic Book" panose="020B0503020102020204" pitchFamily="34" charset="0"/>
              </a:rPr>
              <a:t>plotyexpress</a:t>
            </a:r>
            <a:r>
              <a:rPr lang="en-IN" dirty="0">
                <a:latin typeface="Franklin Gothic Book" panose="020B0503020102020204" pitchFamily="34" charset="0"/>
              </a:rPr>
              <a:t> :- Used to plot a pie chart of the ratings based on stars given.</a:t>
            </a:r>
          </a:p>
          <a:p>
            <a:pPr lvl="1">
              <a:lnSpc>
                <a:spcPct val="150000"/>
              </a:lnSpc>
            </a:pPr>
            <a:r>
              <a:rPr lang="en-IN" dirty="0">
                <a:latin typeface="Franklin Gothic Book" panose="020B0503020102020204" pitchFamily="34" charset="0"/>
              </a:rPr>
              <a:t>Matplotlib:- Used to plot the word cloud (the most used important words).</a:t>
            </a:r>
          </a:p>
          <a:p>
            <a:pPr lvl="1">
              <a:lnSpc>
                <a:spcPct val="150000"/>
              </a:lnSpc>
            </a:pPr>
            <a:r>
              <a:rPr lang="en-IN" sz="1467" dirty="0" err="1">
                <a:latin typeface="Franklin Gothic Book" panose="020B0503020102020204" pitchFamily="34" charset="0"/>
              </a:rPr>
              <a:t>plotly.graph_objects</a:t>
            </a:r>
            <a:r>
              <a:rPr lang="en-IN" sz="1467" dirty="0">
                <a:latin typeface="Franklin Gothic Book" panose="020B0503020102020204" pitchFamily="34" charset="0"/>
              </a:rPr>
              <a:t>:-  Used for providing a visual gauge chart for representing number of positive, negative and neutral sentiments and showing the overall sentiment.</a:t>
            </a:r>
          </a:p>
          <a:p>
            <a:pPr lvl="1">
              <a:lnSpc>
                <a:spcPct val="150000"/>
              </a:lnSpc>
            </a:pPr>
            <a:endParaRPr lang="en-IN" sz="1467" dirty="0">
              <a:latin typeface="Franklin Gothic Book" panose="020B0503020102020204" pitchFamily="34" charset="0"/>
            </a:endParaRPr>
          </a:p>
          <a:p>
            <a:pPr marL="817013" lvl="1" indent="0">
              <a:lnSpc>
                <a:spcPct val="150000"/>
              </a:lnSpc>
              <a:buNone/>
            </a:pPr>
            <a:r>
              <a:rPr lang="en-IN" sz="1467" dirty="0">
                <a:latin typeface="Franklin Gothic Book" panose="020B0503020102020204" pitchFamily="34" charset="0"/>
              </a:rPr>
              <a:t>Project link:-  </a:t>
            </a:r>
            <a:r>
              <a:rPr lang="en-IN" sz="1467" dirty="0">
                <a:latin typeface="Franklin Gothic Book" panose="020B0503020102020204" pitchFamily="34" charset="0"/>
                <a:hlinkClick r:id="rId3"/>
              </a:rPr>
              <a:t>https://databricks-prod-cloudfront.cloud.databricks.com/public/4027ec902e239c93eaaa8714f173bcfc/2031680714864167/2974016621370095/7603771582229407/latest.html</a:t>
            </a:r>
            <a:endParaRPr lang="en-IN" sz="1467" dirty="0">
              <a:latin typeface="Franklin Gothic Book" panose="020B0503020102020204" pitchFamily="34" charset="0"/>
            </a:endParaRPr>
          </a:p>
          <a:p>
            <a:pPr lvl="1">
              <a:lnSpc>
                <a:spcPct val="150000"/>
              </a:lnSpc>
            </a:pPr>
            <a:endParaRPr lang="en-IN" dirty="0">
              <a:latin typeface="Franklin Gothic Book" panose="020B0503020102020204" pitchFamily="34" charset="0"/>
            </a:endParaRPr>
          </a:p>
          <a:p>
            <a:pPr lvl="1">
              <a:lnSpc>
                <a:spcPct val="150000"/>
              </a:lnSpc>
            </a:pPr>
            <a:endParaRPr lang="en-IN" sz="1467" dirty="0">
              <a:latin typeface="Franklin Gothic Book" panose="020B05030201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93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C4C63-4236-F432-045E-93703E72D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85" y="292985"/>
            <a:ext cx="6172400" cy="608164"/>
          </a:xfrm>
        </p:spPr>
        <p:txBody>
          <a:bodyPr/>
          <a:lstStyle/>
          <a:p>
            <a:r>
              <a:rPr lang="en-US" dirty="0"/>
              <a:t>Dashboard Overview</a:t>
            </a:r>
          </a:p>
        </p:txBody>
      </p:sp>
      <p:sp>
        <p:nvSpPr>
          <p:cNvPr id="200" name="Google Shape;200;p42"/>
          <p:cNvSpPr txBox="1">
            <a:spLocks noGrp="1"/>
          </p:cNvSpPr>
          <p:nvPr>
            <p:ph type="body" idx="1"/>
          </p:nvPr>
        </p:nvSpPr>
        <p:spPr>
          <a:xfrm>
            <a:off x="466018" y="1304014"/>
            <a:ext cx="5435617" cy="486343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80990" indent="-380990">
              <a:lnSpc>
                <a:spcPct val="150000"/>
              </a:lnSpc>
            </a:pPr>
            <a:r>
              <a:rPr lang="en-US" sz="1467" dirty="0">
                <a:latin typeface="Franklin Gothic Book" panose="020B0503020102020204" pitchFamily="34" charset="0"/>
              </a:rPr>
              <a:t>Dashboard representing pie chart , plots, and an interactive visualization of overall sentiment.</a:t>
            </a:r>
          </a:p>
          <a:p>
            <a:pPr marL="380990" indent="-380990">
              <a:lnSpc>
                <a:spcPct val="150000"/>
              </a:lnSpc>
            </a:pPr>
            <a:endParaRPr lang="en-US" sz="1467" dirty="0">
              <a:latin typeface="Franklin Gothic Book" panose="020B0503020102020204" pitchFamily="34" charset="0"/>
            </a:endParaRPr>
          </a:p>
          <a:p>
            <a:pPr marL="380990" indent="-380990">
              <a:lnSpc>
                <a:spcPct val="150000"/>
              </a:lnSpc>
            </a:pPr>
            <a:r>
              <a:rPr lang="en-US" sz="1467" dirty="0">
                <a:latin typeface="Franklin Gothic Book" panose="020B0503020102020204" pitchFamily="34" charset="0"/>
              </a:rPr>
              <a:t>Pie chart (using </a:t>
            </a:r>
            <a:r>
              <a:rPr lang="en-US" sz="1467" dirty="0" err="1">
                <a:latin typeface="Franklin Gothic Book" panose="020B0503020102020204" pitchFamily="34" charset="0"/>
              </a:rPr>
              <a:t>ploty</a:t>
            </a:r>
            <a:r>
              <a:rPr lang="en-US" sz="1467" dirty="0">
                <a:latin typeface="Franklin Gothic Book" panose="020B0503020102020204" pitchFamily="34" charset="0"/>
              </a:rPr>
              <a:t> express) is based on the ratings based on stars given in reviews.</a:t>
            </a:r>
          </a:p>
          <a:p>
            <a:pPr marL="380990" indent="-380990">
              <a:lnSpc>
                <a:spcPct val="150000"/>
              </a:lnSpc>
            </a:pPr>
            <a:endParaRPr lang="en-US" sz="1467" dirty="0">
              <a:latin typeface="Franklin Gothic Book" panose="020B0503020102020204" pitchFamily="34" charset="0"/>
            </a:endParaRPr>
          </a:p>
          <a:p>
            <a:pPr marL="380990" indent="-380990">
              <a:lnSpc>
                <a:spcPct val="150000"/>
              </a:lnSpc>
            </a:pPr>
            <a:r>
              <a:rPr lang="en-US" sz="1467" dirty="0">
                <a:latin typeface="Franklin Gothic Book" panose="020B0503020102020204" pitchFamily="34" charset="0"/>
              </a:rPr>
              <a:t>Words cloud plot using matplotlib was formed using all the most used and important words.</a:t>
            </a:r>
          </a:p>
          <a:p>
            <a:pPr marL="380990" indent="-380990">
              <a:lnSpc>
                <a:spcPct val="150000"/>
              </a:lnSpc>
            </a:pPr>
            <a:endParaRPr lang="en-US" sz="1467" dirty="0">
              <a:latin typeface="Franklin Gothic Book" panose="020B0503020102020204" pitchFamily="34" charset="0"/>
            </a:endParaRPr>
          </a:p>
          <a:p>
            <a:pPr marL="380990" indent="-380990">
              <a:lnSpc>
                <a:spcPct val="150000"/>
              </a:lnSpc>
            </a:pPr>
            <a:r>
              <a:rPr lang="en-US" sz="1467" dirty="0">
                <a:latin typeface="Franklin Gothic Book" panose="020B0503020102020204" pitchFamily="34" charset="0"/>
              </a:rPr>
              <a:t>The overall sentiment visual representation using </a:t>
            </a:r>
            <a:r>
              <a:rPr lang="en-US" sz="1467" dirty="0" err="1">
                <a:latin typeface="Franklin Gothic Book" panose="020B0503020102020204" pitchFamily="34" charset="0"/>
              </a:rPr>
              <a:t>ploty</a:t>
            </a:r>
            <a:r>
              <a:rPr lang="en-US" sz="1467" dirty="0">
                <a:latin typeface="Franklin Gothic Book" panose="020B0503020102020204" pitchFamily="34" charset="0"/>
              </a:rPr>
              <a:t> graph object library represents the overall sentiment value and </a:t>
            </a:r>
            <a:endParaRPr sz="1467" dirty="0">
              <a:latin typeface="Franklin Gothic Book" panose="020B05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039DB-2F48-F61E-0C58-6ECE8BAB02CC}"/>
              </a:ext>
            </a:extLst>
          </p:cNvPr>
          <p:cNvSpPr txBox="1"/>
          <p:nvPr/>
        </p:nvSpPr>
        <p:spPr>
          <a:xfrm>
            <a:off x="3763618" y="381662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7" name="Picture 6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AC428826-1089-638C-D0B9-57060AB6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145" y="265363"/>
            <a:ext cx="3663473" cy="1919707"/>
          </a:xfrm>
          <a:prstGeom prst="rect">
            <a:avLst/>
          </a:prstGeom>
        </p:spPr>
      </p:pic>
      <p:pic>
        <p:nvPicPr>
          <p:cNvPr id="9" name="Picture 8" descr="A close up of words&#10;&#10;Description automatically generated">
            <a:extLst>
              <a:ext uri="{FF2B5EF4-FFF2-40B4-BE49-F238E27FC236}">
                <a16:creationId xmlns:a16="http://schemas.microsoft.com/office/drawing/2014/main" id="{17EAB2D4-4D04-8A3B-EFA8-FF18CDEFA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145" y="2459239"/>
            <a:ext cx="3739487" cy="1767757"/>
          </a:xfrm>
          <a:prstGeom prst="rect">
            <a:avLst/>
          </a:prstGeom>
        </p:spPr>
      </p:pic>
      <p:pic>
        <p:nvPicPr>
          <p:cNvPr id="15" name="Picture 14" descr="A close-up of a graph&#10;&#10;Description automatically generated">
            <a:extLst>
              <a:ext uri="{FF2B5EF4-FFF2-40B4-BE49-F238E27FC236}">
                <a16:creationId xmlns:a16="http://schemas.microsoft.com/office/drawing/2014/main" id="{E4B8E533-2B27-B23D-894F-5EE1DBA86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143" y="4370024"/>
            <a:ext cx="3739487" cy="22226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0027B-E640-0BC5-796C-BCC2795C9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93" y="260106"/>
            <a:ext cx="7647600" cy="662237"/>
          </a:xfrm>
        </p:spPr>
        <p:txBody>
          <a:bodyPr/>
          <a:lstStyle/>
          <a:p>
            <a:r>
              <a:rPr lang="en-US" dirty="0"/>
              <a:t>P-2 Social Media Reach Analysis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8A6DEC-8E2D-63D2-A10D-8BD23333B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5045" y="998184"/>
            <a:ext cx="11047012" cy="5859817"/>
          </a:xfrm>
        </p:spPr>
        <p:txBody>
          <a:bodyPr/>
          <a:lstStyle/>
          <a:p>
            <a:r>
              <a:rPr lang="en-US" sz="1600" dirty="0">
                <a:latin typeface="Franklin Gothic Book" panose="020B0503020102020204" pitchFamily="34" charset="0"/>
              </a:rPr>
              <a:t>Introduction:-</a:t>
            </a:r>
          </a:p>
          <a:p>
            <a:pPr lvl="1"/>
            <a:r>
              <a:rPr lang="en-US" sz="1600" dirty="0">
                <a:latin typeface="Franklin Gothic Book" panose="020B0503020102020204" pitchFamily="34" charset="0"/>
              </a:rPr>
              <a:t>Social media reach analysis to predict number of unique users based on the parameters like , shares, saves, </a:t>
            </a:r>
            <a:r>
              <a:rPr lang="en-US" sz="1600" dirty="0" err="1">
                <a:latin typeface="Franklin Gothic Book" panose="020B0503020102020204" pitchFamily="34" charset="0"/>
              </a:rPr>
              <a:t>hastags</a:t>
            </a:r>
            <a:r>
              <a:rPr lang="en-US" sz="1600" dirty="0">
                <a:latin typeface="Franklin Gothic Book" panose="020B0503020102020204" pitchFamily="34" charset="0"/>
              </a:rPr>
              <a:t>, likes, comments, etc.</a:t>
            </a:r>
          </a:p>
          <a:p>
            <a:pPr lvl="1"/>
            <a:r>
              <a:rPr lang="en-US" sz="1600" dirty="0">
                <a:latin typeface="Franklin Gothic Book" panose="020B0503020102020204" pitchFamily="34" charset="0"/>
              </a:rPr>
              <a:t>Also provides a relationship of interactions with other parameters.</a:t>
            </a:r>
          </a:p>
          <a:p>
            <a:pPr lvl="1"/>
            <a:endParaRPr lang="en-US" sz="1467" dirty="0">
              <a:latin typeface="Franklin Gothic Book" panose="020B0503020102020204" pitchFamily="34" charset="0"/>
            </a:endParaRPr>
          </a:p>
          <a:p>
            <a:r>
              <a:rPr lang="en-US" sz="1600" dirty="0">
                <a:latin typeface="Franklin Gothic Book" panose="020B0503020102020204" pitchFamily="34" charset="0"/>
              </a:rPr>
              <a:t>Resources used:- </a:t>
            </a:r>
          </a:p>
          <a:p>
            <a:pPr lvl="1"/>
            <a:r>
              <a:rPr lang="en-US" sz="1600" dirty="0">
                <a:latin typeface="Franklin Gothic Book" panose="020B0503020102020204" pitchFamily="34" charset="0"/>
              </a:rPr>
              <a:t>Python:- Used to leverage the important library packages and write the code for the following.</a:t>
            </a:r>
          </a:p>
          <a:p>
            <a:pPr lvl="1"/>
            <a:r>
              <a:rPr lang="en-US" sz="1600" dirty="0">
                <a:latin typeface="Franklin Gothic Book" panose="020B0503020102020204" pitchFamily="34" charset="0"/>
              </a:rPr>
              <a:t>Pandas :- Used pandas for converting the spark </a:t>
            </a:r>
            <a:r>
              <a:rPr lang="en-US" sz="1600" dirty="0" err="1">
                <a:latin typeface="Franklin Gothic Book" panose="020B0503020102020204" pitchFamily="34" charset="0"/>
              </a:rPr>
              <a:t>dataframe</a:t>
            </a:r>
            <a:r>
              <a:rPr lang="en-US" sz="1600" dirty="0">
                <a:latin typeface="Franklin Gothic Book" panose="020B0503020102020204" pitchFamily="34" charset="0"/>
              </a:rPr>
              <a:t> to pandas </a:t>
            </a:r>
            <a:r>
              <a:rPr lang="en-US" sz="1600" dirty="0" err="1">
                <a:latin typeface="Franklin Gothic Book" panose="020B0503020102020204" pitchFamily="34" charset="0"/>
              </a:rPr>
              <a:t>dataframe</a:t>
            </a:r>
            <a:r>
              <a:rPr lang="en-US" sz="1600" dirty="0">
                <a:latin typeface="Franklin Gothic Book" panose="020B0503020102020204" pitchFamily="34" charset="0"/>
              </a:rPr>
              <a:t> , allowing easy data manipulation and analysis using python. </a:t>
            </a:r>
          </a:p>
          <a:p>
            <a:pPr lvl="1"/>
            <a:r>
              <a:rPr lang="en-IN" sz="1467" b="1" dirty="0">
                <a:latin typeface="Franklin Gothic Book" panose="020B0503020102020204" pitchFamily="34" charset="0"/>
              </a:rPr>
              <a:t>pandas (pd)</a:t>
            </a:r>
            <a:r>
              <a:rPr lang="en-IN" sz="1467" dirty="0">
                <a:latin typeface="Franklin Gothic Book" panose="020B0503020102020204" pitchFamily="34" charset="0"/>
              </a:rPr>
              <a:t>: For data manipulation and analysis.</a:t>
            </a:r>
          </a:p>
          <a:p>
            <a:pPr lvl="1"/>
            <a:r>
              <a:rPr lang="en-IN" sz="1467" b="1" dirty="0" err="1">
                <a:latin typeface="Franklin Gothic Book" panose="020B0503020102020204" pitchFamily="34" charset="0"/>
              </a:rPr>
              <a:t>numpy</a:t>
            </a:r>
            <a:r>
              <a:rPr lang="en-IN" sz="1467" b="1" dirty="0">
                <a:latin typeface="Franklin Gothic Book" panose="020B0503020102020204" pitchFamily="34" charset="0"/>
              </a:rPr>
              <a:t> (np)</a:t>
            </a:r>
            <a:r>
              <a:rPr lang="en-IN" sz="1467" dirty="0">
                <a:latin typeface="Franklin Gothic Book" panose="020B0503020102020204" pitchFamily="34" charset="0"/>
              </a:rPr>
              <a:t>: For numerical operations.</a:t>
            </a:r>
          </a:p>
          <a:p>
            <a:pPr lvl="1"/>
            <a:r>
              <a:rPr lang="en-IN" sz="1467" b="1" dirty="0" err="1">
                <a:latin typeface="Franklin Gothic Book" panose="020B0503020102020204" pitchFamily="34" charset="0"/>
              </a:rPr>
              <a:t>matplotlib.pyplot</a:t>
            </a:r>
            <a:r>
              <a:rPr lang="en-IN" sz="1467" b="1" dirty="0">
                <a:latin typeface="Franklin Gothic Book" panose="020B0503020102020204" pitchFamily="34" charset="0"/>
              </a:rPr>
              <a:t> (</a:t>
            </a:r>
            <a:r>
              <a:rPr lang="en-IN" sz="1467" b="1" dirty="0" err="1">
                <a:latin typeface="Franklin Gothic Book" panose="020B0503020102020204" pitchFamily="34" charset="0"/>
              </a:rPr>
              <a:t>plt</a:t>
            </a:r>
            <a:r>
              <a:rPr lang="en-IN" sz="1467" b="1" dirty="0">
                <a:latin typeface="Franklin Gothic Book" panose="020B0503020102020204" pitchFamily="34" charset="0"/>
              </a:rPr>
              <a:t>)</a:t>
            </a:r>
            <a:r>
              <a:rPr lang="en-IN" sz="1467" dirty="0">
                <a:latin typeface="Franklin Gothic Book" panose="020B0503020102020204" pitchFamily="34" charset="0"/>
              </a:rPr>
              <a:t>: For static plotting.</a:t>
            </a:r>
          </a:p>
          <a:p>
            <a:pPr marL="990575" lvl="1" indent="-380990">
              <a:lnSpc>
                <a:spcPct val="150000"/>
              </a:lnSpc>
            </a:pPr>
            <a:r>
              <a:rPr lang="en-IN" sz="1467" dirty="0">
                <a:solidFill>
                  <a:schemeClr val="bg1"/>
                </a:solidFill>
                <a:latin typeface="Franklin Gothic Book" panose="020B0503020102020204" pitchFamily="34" charset="0"/>
              </a:rPr>
              <a:t>seaborn (sns): For statistical data visualization.</a:t>
            </a:r>
            <a:endParaRPr lang="en-IN" sz="1467" dirty="0">
              <a:latin typeface="Franklin Gothic Book" panose="020B0503020102020204" pitchFamily="34" charset="0"/>
            </a:endParaRPr>
          </a:p>
          <a:p>
            <a:endParaRPr lang="en-US" sz="1600" dirty="0">
              <a:latin typeface="Franklin Gothic Book" panose="020B0503020102020204" pitchFamily="34" charset="0"/>
            </a:endParaRPr>
          </a:p>
          <a:p>
            <a:pPr marL="817013" lvl="1" indent="0">
              <a:buNone/>
            </a:pPr>
            <a:endParaRPr lang="en-US" sz="1600" dirty="0">
              <a:latin typeface="Franklin Gothic Book" panose="020B0503020102020204" pitchFamily="34" charset="0"/>
            </a:endParaRPr>
          </a:p>
        </p:txBody>
      </p:sp>
      <p:cxnSp>
        <p:nvCxnSpPr>
          <p:cNvPr id="209" name="Google Shape;209;p43"/>
          <p:cNvCxnSpPr>
            <a:cxnSpLocks/>
          </p:cNvCxnSpPr>
          <p:nvPr/>
        </p:nvCxnSpPr>
        <p:spPr>
          <a:xfrm flipH="1">
            <a:off x="498282" y="998183"/>
            <a:ext cx="592637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6"/>
          <p:cNvSpPr txBox="1">
            <a:spLocks noGrp="1"/>
          </p:cNvSpPr>
          <p:nvPr>
            <p:ph type="body" idx="4294967295"/>
          </p:nvPr>
        </p:nvSpPr>
        <p:spPr>
          <a:xfrm>
            <a:off x="0" y="1367625"/>
            <a:ext cx="8534400" cy="54903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80990" indent="-380990">
              <a:lnSpc>
                <a:spcPct val="150000"/>
              </a:lnSpc>
            </a:pPr>
            <a:r>
              <a:rPr lang="en-IN" sz="1467" dirty="0">
                <a:solidFill>
                  <a:schemeClr val="bg1"/>
                </a:solidFill>
                <a:latin typeface="Franklin Gothic Book" panose="020B0503020102020204" pitchFamily="34" charset="0"/>
              </a:rPr>
              <a:t>wordcloud: For creating word clouds (not used in the provided code).</a:t>
            </a:r>
          </a:p>
          <a:p>
            <a:pPr marL="380990" indent="-380990">
              <a:lnSpc>
                <a:spcPct val="150000"/>
              </a:lnSpc>
            </a:pPr>
            <a:r>
              <a:rPr lang="en-IN" sz="1467" dirty="0">
                <a:solidFill>
                  <a:schemeClr val="bg1"/>
                </a:solidFill>
                <a:latin typeface="Franklin Gothic Book" panose="020B0503020102020204" pitchFamily="34" charset="0"/>
              </a:rPr>
              <a:t>plotly.express (px): For interactive visualizations.</a:t>
            </a:r>
          </a:p>
          <a:p>
            <a:pPr marL="380990" indent="-380990">
              <a:lnSpc>
                <a:spcPct val="150000"/>
              </a:lnSpc>
            </a:pPr>
            <a:r>
              <a:rPr lang="en-IN" sz="1467" dirty="0">
                <a:solidFill>
                  <a:schemeClr val="bg1"/>
                </a:solidFill>
                <a:latin typeface="Franklin Gothic Book" panose="020B0503020102020204" pitchFamily="34" charset="0"/>
              </a:rPr>
              <a:t>sklearn.model_selection.train_test_split: For splitting the dataset into training and testing sets.</a:t>
            </a:r>
          </a:p>
          <a:p>
            <a:pPr marL="380990" indent="-380990">
              <a:lnSpc>
                <a:spcPct val="150000"/>
              </a:lnSpc>
            </a:pPr>
            <a:r>
              <a:rPr lang="en-IN" sz="1467" dirty="0">
                <a:solidFill>
                  <a:schemeClr val="bg1"/>
                </a:solidFill>
                <a:latin typeface="Franklin Gothic Book" panose="020B0503020102020204" pitchFamily="34" charset="0"/>
              </a:rPr>
              <a:t>sklearn.linear_model.PassiveAggressiveRegressor: For creating a passive-aggressive regression model.</a:t>
            </a:r>
          </a:p>
          <a:p>
            <a:pPr marL="380990" indent="-380990">
              <a:lnSpc>
                <a:spcPct val="150000"/>
              </a:lnSpc>
            </a:pPr>
            <a:endParaRPr lang="en-IN" sz="1467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380990" indent="-380990">
              <a:lnSpc>
                <a:spcPct val="150000"/>
              </a:lnSpc>
            </a:pPr>
            <a:endParaRPr lang="en-IN" sz="1467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380990" indent="-380990">
              <a:lnSpc>
                <a:spcPct val="150000"/>
              </a:lnSpc>
            </a:pPr>
            <a:endParaRPr lang="en-IN" sz="1467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380990" indent="-380990">
              <a:lnSpc>
                <a:spcPct val="150000"/>
              </a:lnSpc>
            </a:pPr>
            <a:r>
              <a:rPr lang="en-IN" sz="1467" dirty="0">
                <a:solidFill>
                  <a:schemeClr val="bg1"/>
                </a:solidFill>
                <a:latin typeface="Franklin Gothic Book" panose="020B0503020102020204" pitchFamily="34" charset="0"/>
              </a:rPr>
              <a:t>Project link :-  </a:t>
            </a:r>
            <a:r>
              <a:rPr lang="en-IN" sz="1467" dirty="0">
                <a:solidFill>
                  <a:schemeClr val="bg1"/>
                </a:solidFill>
                <a:latin typeface="Franklin Gothic Book" panose="020B0503020102020204" pitchFamily="34" charset="0"/>
                <a:hlinkClick r:id="rId3"/>
              </a:rPr>
              <a:t>https://databricks-prod-cloudfront.cloud.databricks.com/public/4027ec902e239c93eaaa8714f173bcfc/2031680714864167/1785118742823927/7603771582229407/latest.html</a:t>
            </a:r>
            <a:endParaRPr sz="1467" dirty="0">
              <a:latin typeface="Franklin Gothic Book" panose="020B0503020102020204" pitchFamily="34" charset="0"/>
            </a:endParaRPr>
          </a:p>
        </p:txBody>
      </p:sp>
      <p:sp>
        <p:nvSpPr>
          <p:cNvPr id="247" name="Google Shape;247;p46"/>
          <p:cNvSpPr/>
          <p:nvPr/>
        </p:nvSpPr>
        <p:spPr>
          <a:xfrm>
            <a:off x="9133469" y="2699267"/>
            <a:ext cx="565179" cy="546648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title"/>
          </p:nvPr>
        </p:nvSpPr>
        <p:spPr>
          <a:xfrm>
            <a:off x="95417" y="168110"/>
            <a:ext cx="4572649" cy="73303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dirty="0"/>
              <a:t>Dashboard Overview</a:t>
            </a:r>
            <a:endParaRPr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4294967295"/>
          </p:nvPr>
        </p:nvSpPr>
        <p:spPr>
          <a:xfrm>
            <a:off x="2" y="1679575"/>
            <a:ext cx="5012265" cy="47026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80990" indent="-380990" algn="ctr">
              <a:lnSpc>
                <a:spcPct val="150000"/>
              </a:lnSpc>
            </a:pPr>
            <a:r>
              <a:rPr lang="en-US" sz="1467" dirty="0">
                <a:solidFill>
                  <a:schemeClr val="bg1"/>
                </a:solidFill>
                <a:latin typeface="Franklin Gothic Book" panose="020B0503020102020204" pitchFamily="34" charset="0"/>
              </a:rPr>
              <a:t>Dashboard representing </a:t>
            </a:r>
            <a:r>
              <a:rPr lang="en-IN" sz="1467" dirty="0">
                <a:solidFill>
                  <a:schemeClr val="bg1"/>
                </a:solidFill>
                <a:latin typeface="Franklin Gothic Book" panose="020B0503020102020204" pitchFamily="34" charset="0"/>
              </a:rPr>
              <a:t>data analysis using various plots to understand the distribution of impressions and relationships between different </a:t>
            </a:r>
            <a:r>
              <a:rPr lang="en-US" sz="1467" dirty="0">
                <a:solidFill>
                  <a:schemeClr val="bg1"/>
                </a:solidFill>
                <a:latin typeface="Franklin Gothic Book" panose="020B0503020102020204" pitchFamily="34" charset="0"/>
              </a:rPr>
              <a:t>engagement metrics like hashtags, shares, explore, etc.</a:t>
            </a:r>
          </a:p>
          <a:p>
            <a:pPr marL="380990" indent="-380990" algn="ctr">
              <a:lnSpc>
                <a:spcPct val="150000"/>
              </a:lnSpc>
            </a:pPr>
            <a:endParaRPr lang="en-US" sz="1467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380990" indent="-380990" algn="ctr">
              <a:lnSpc>
                <a:spcPct val="150000"/>
              </a:lnSpc>
            </a:pPr>
            <a:r>
              <a:rPr lang="en-US" sz="1467" dirty="0">
                <a:solidFill>
                  <a:schemeClr val="bg1"/>
                </a:solidFill>
                <a:latin typeface="Franklin Gothic Book" panose="020B0503020102020204" pitchFamily="34" charset="0"/>
              </a:rPr>
              <a:t>Plot between actual and predicted impressions , showing the deviations and correct predictions made for the particular test case.</a:t>
            </a:r>
          </a:p>
        </p:txBody>
      </p:sp>
      <p:pic>
        <p:nvPicPr>
          <p:cNvPr id="3" name="Picture 2" descr="A graph showing a distribution of impressions&#10;&#10;Description automatically generated with medium confidence">
            <a:extLst>
              <a:ext uri="{FF2B5EF4-FFF2-40B4-BE49-F238E27FC236}">
                <a16:creationId xmlns:a16="http://schemas.microsoft.com/office/drawing/2014/main" id="{D21E3CDF-094F-C0BC-6F8F-0BE4AA2A7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36" y="168110"/>
            <a:ext cx="3078760" cy="2403252"/>
          </a:xfrm>
          <a:prstGeom prst="rect">
            <a:avLst/>
          </a:prstGeom>
        </p:spPr>
      </p:pic>
      <p:pic>
        <p:nvPicPr>
          <p:cNvPr id="5" name="Picture 4" descr="A graph of a distribution of followers&#10;&#10;Description automatically generated with medium confidence">
            <a:extLst>
              <a:ext uri="{FF2B5EF4-FFF2-40B4-BE49-F238E27FC236}">
                <a16:creationId xmlns:a16="http://schemas.microsoft.com/office/drawing/2014/main" id="{0DBA5059-82B0-0CF9-7A40-08243D80F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396" y="168110"/>
            <a:ext cx="2796248" cy="2403252"/>
          </a:xfrm>
          <a:prstGeom prst="rect">
            <a:avLst/>
          </a:prstGeom>
        </p:spPr>
      </p:pic>
      <p:pic>
        <p:nvPicPr>
          <p:cNvPr id="7" name="Picture 6" descr="A graph showing a distribution of impressions&#10;&#10;Description automatically generated">
            <a:extLst>
              <a:ext uri="{FF2B5EF4-FFF2-40B4-BE49-F238E27FC236}">
                <a16:creationId xmlns:a16="http://schemas.microsoft.com/office/drawing/2014/main" id="{308D0664-99B3-1CD8-DDF2-21028BB74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636" y="2571361"/>
            <a:ext cx="3078760" cy="2056459"/>
          </a:xfrm>
          <a:prstGeom prst="rect">
            <a:avLst/>
          </a:prstGeom>
        </p:spPr>
      </p:pic>
      <p:pic>
        <p:nvPicPr>
          <p:cNvPr id="9" name="Picture 8" descr="A diagram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A9E78C99-D34D-74BF-76C9-00256FE7C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752" y="2571361"/>
            <a:ext cx="2796248" cy="2056459"/>
          </a:xfrm>
          <a:prstGeom prst="rect">
            <a:avLst/>
          </a:prstGeom>
        </p:spPr>
      </p:pic>
      <p:pic>
        <p:nvPicPr>
          <p:cNvPr id="11" name="Picture 10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97377C76-B457-BD0B-3EE0-F2B7F89AE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636" y="4633432"/>
            <a:ext cx="3075472" cy="2056459"/>
          </a:xfrm>
          <a:prstGeom prst="rect">
            <a:avLst/>
          </a:prstGeom>
        </p:spPr>
      </p:pic>
      <p:pic>
        <p:nvPicPr>
          <p:cNvPr id="15" name="Picture 14" descr="A graph with a line going up&#10;&#10;Description automatically generated">
            <a:extLst>
              <a:ext uri="{FF2B5EF4-FFF2-40B4-BE49-F238E27FC236}">
                <a16:creationId xmlns:a16="http://schemas.microsoft.com/office/drawing/2014/main" id="{9B592824-81D7-6E00-E3A7-60123A42D0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4109" y="4627820"/>
            <a:ext cx="2797892" cy="20564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B29C-0D9D-7904-1207-92427DE7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71" y="0"/>
            <a:ext cx="6172400" cy="1255200"/>
          </a:xfrm>
        </p:spPr>
        <p:txBody>
          <a:bodyPr/>
          <a:lstStyle/>
          <a:p>
            <a:r>
              <a:rPr lang="en-US" dirty="0"/>
              <a:t>Databricks Experimental UI Overview</a:t>
            </a:r>
            <a:br>
              <a:rPr lang="en-US" dirty="0"/>
            </a:br>
            <a:endParaRPr lang="en-US" dirty="0"/>
          </a:p>
        </p:txBody>
      </p:sp>
      <p:sp>
        <p:nvSpPr>
          <p:cNvPr id="247" name="Google Shape;247;p46"/>
          <p:cNvSpPr/>
          <p:nvPr/>
        </p:nvSpPr>
        <p:spPr>
          <a:xfrm>
            <a:off x="9133469" y="2699267"/>
            <a:ext cx="565179" cy="546648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0074FA8-CFBB-9ED0-CB5D-0CF7BD880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31624"/>
            <a:ext cx="6328225" cy="4267609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F2AC2BBA-50C3-6DDE-D7A9-602C7D427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227" y="1243413"/>
            <a:ext cx="5863772" cy="426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5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709</Words>
  <Application>Microsoft Office PowerPoint</Application>
  <PresentationFormat>Widescreen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Franklin Gothic Book</vt:lpstr>
      <vt:lpstr>Office Theme</vt:lpstr>
      <vt:lpstr>Ecommerce Sentiment Analysis</vt:lpstr>
      <vt:lpstr>P-1  Sentiment Analysis using ML</vt:lpstr>
      <vt:lpstr>PowerPoint Presentation</vt:lpstr>
      <vt:lpstr>Dashboard Overview</vt:lpstr>
      <vt:lpstr>P-2 Social Media Reach Analysis </vt:lpstr>
      <vt:lpstr>PowerPoint Presentation</vt:lpstr>
      <vt:lpstr>Dashboard Overview</vt:lpstr>
      <vt:lpstr>Databricks Experimental UI Overview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Ashish Singh</dc:creator>
  <cp:lastModifiedBy>Ashish Singh</cp:lastModifiedBy>
  <cp:revision>1</cp:revision>
  <dcterms:created xsi:type="dcterms:W3CDTF">2024-08-08T17:31:48Z</dcterms:created>
  <dcterms:modified xsi:type="dcterms:W3CDTF">2024-08-08T17:40:15Z</dcterms:modified>
</cp:coreProperties>
</file>